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A87DD7-EC5E-61DB-D6B2-09054D298CBE}" v="1" dt="2026-09-04T03:36:21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martin" userId="a801564417ac4d6f" providerId="Windows Live" clId="Web-{D217278B-9D08-85CE-8AC3-235BE21928EA}"/>
    <pc:docChg chg="mod addSld delSld modSld addMainMaster delMainMaster modMainMaster modNotesMaster setSldSz">
      <pc:chgData name="john martin" userId="a801564417ac4d6f" providerId="Windows Live" clId="Web-{D217278B-9D08-85CE-8AC3-235BE21928EA}" dt="2026-08-11T06:22:02.209" v="1"/>
      <pc:docMkLst>
        <pc:docMk/>
      </pc:docMkLst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56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57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58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59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60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61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62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63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64"/>
        </pc:sldMkLst>
      </pc:sldChg>
      <pc:sldChg chg="add">
        <pc:chgData name="john martin" userId="a801564417ac4d6f" providerId="Windows Live" clId="Web-{D217278B-9D08-85CE-8AC3-235BE21928EA}" dt="2026-08-11T06:22:02.209" v="1"/>
        <pc:sldMkLst>
          <pc:docMk/>
          <pc:sldMk cId="0" sldId="265"/>
        </pc:sldMkLst>
      </pc:sldChg>
      <pc:sldMasterChg chg="add addSldLayout delSldLayout modSldLayout sldLayoutOrd">
        <pc:chgData name="john martin" userId="a801564417ac4d6f" providerId="Windows Live" clId="Web-{D217278B-9D08-85CE-8AC3-235BE21928EA}" dt="2026-08-11T06:22:02.209" v="1"/>
        <pc:sldMasterMkLst>
          <pc:docMk/>
          <pc:sldMasterMk cId="0" sldId="2147483648"/>
        </pc:sldMasterMkLst>
        <pc:sldLayoutChg chg="add">
          <pc:chgData name="john martin" userId="a801564417ac4d6f" providerId="Windows Live" clId="Web-{D217278B-9D08-85CE-8AC3-235BE21928EA}" dt="2026-08-11T06:22:02.209" v="1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  <pc:docChgLst>
    <pc:chgData clId="Web-{08A87DD7-EC5E-61DB-D6B2-09054D298CBE}"/>
    <pc:docChg chg="sldOrd">
      <pc:chgData name="" userId="" providerId="" clId="Web-{08A87DD7-EC5E-61DB-D6B2-09054D298CBE}" dt="2026-09-04T03:36:21.985" v="0"/>
      <pc:docMkLst>
        <pc:docMk/>
      </pc:docMkLst>
      <pc:sldChg chg="ord">
        <pc:chgData name="" userId="" providerId="" clId="Web-{08A87DD7-EC5E-61DB-D6B2-09054D298CBE}" dt="2026-09-04T03:36:21.985" v="0"/>
        <pc:sldMkLst>
          <pc:docMk/>
          <pc:sldMk cId="0" sldId="26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C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llustration of a community group holding a plant and a gift envelope"/>
          <p:cNvPicPr>
            <a:picLocks noChangeAspect="1"/>
          </p:cNvPicPr>
          <p:nvPr/>
        </p:nvPicPr>
        <p:blipFill>
          <a:blip r:embed="rId3"/>
          <a:srcRect l="23926" r="23926"/>
          <a:stretch/>
        </p:blipFill>
        <p:spPr>
          <a:xfrm>
            <a:off x="5120640" y="0"/>
            <a:ext cx="4023360" cy="5143500"/>
          </a:xfrm>
          <a:prstGeom prst="rect">
            <a:avLst/>
          </a:prstGeom>
        </p:spPr>
      </p:pic>
      <p:sp>
        <p:nvSpPr>
          <p:cNvPr id="3" name="Titl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57800" cy="514350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914400"/>
            <a:ext cx="1005840" cy="82296"/>
          </a:xfrm>
          <a:prstGeom prst="rect">
            <a:avLst/>
          </a:prstGeom>
          <a:solidFill>
            <a:srgbClr val="1111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0080" y="1188720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Support Sign-Up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40080" y="288036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A2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cards and support for Oklahoma cardholders who can't grow at home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40080" y="39319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join  |  Open to licensed OMMA patients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every patient can grow their own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463040"/>
            <a:ext cx="4572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Oklahoma law lets licensed patients grow six mature plants and six seedlings at home. But that right only works if your living situation allows it — and for many patients, it doesn't.</a:t>
            </a:r>
            <a:endParaRPr lang="en-US" sz="1400" dirty="0"/>
          </a:p>
        </p:txBody>
      </p:sp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97480"/>
            <a:ext cx="45720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97480"/>
            <a:ext cx="73152" cy="56692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697480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Renters  </a:t>
            </a: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Written landlord permission is required — many say no.</a:t>
            </a:r>
            <a:endParaRPr lang="en-US" sz="11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10712"/>
            <a:ext cx="45720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10712"/>
            <a:ext cx="73152" cy="56692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3410712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Apartments  </a:t>
            </a: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secured, enclosed space out of public view or reach of minors.</a:t>
            </a:r>
            <a:endParaRPr lang="en-US" sz="1150" dirty="0"/>
          </a:p>
        </p:txBody>
      </p:sp>
      <p:sp>
        <p:nvSpPr>
          <p:cNvPr id="12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23944"/>
            <a:ext cx="45720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23944"/>
            <a:ext cx="73152" cy="56692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4123944"/>
            <a:ext cx="4206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rules  </a:t>
            </a: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ordinances and property rules can limit where growing is allowed.</a:t>
            </a:r>
            <a:endParaRPr lang="en-US" sz="1150" dirty="0"/>
          </a:p>
        </p:txBody>
      </p:sp>
      <p:pic>
        <p:nvPicPr>
          <p:cNvPr id="15" name="Image 0" descr="Illustration of an apartment balcony where growing plants is restricted"/>
          <p:cNvPicPr>
            <a:picLocks noChangeAspect="1"/>
          </p:cNvPicPr>
          <p:nvPr/>
        </p:nvPicPr>
        <p:blipFill>
          <a:blip r:embed="rId3"/>
          <a:srcRect l="73" r="73"/>
          <a:stretch/>
        </p:blipFill>
        <p:spPr>
          <a:xfrm>
            <a:off x="5486400" y="1828800"/>
            <a:ext cx="3108960" cy="20756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sign-up gets you</a:t>
            </a:r>
            <a:endParaRPr lang="en-US" sz="30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72768"/>
            <a:ext cx="3931920" cy="1554480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72768"/>
            <a:ext cx="3931920" cy="914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184708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Donated gift cards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04672" y="2231136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Community-funded cards you can use toward your care costs.</a:t>
            </a:r>
            <a:endParaRPr lang="en-US" sz="11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572768"/>
            <a:ext cx="3931920" cy="1554480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572768"/>
            <a:ext cx="3931920" cy="914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10912" y="184708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 renewal help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010912" y="2231136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with OMMA license renewal fees and paperwork.</a:t>
            </a:r>
            <a:endParaRPr lang="en-US" sz="11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355848"/>
            <a:ext cx="3931920" cy="1554480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355848"/>
            <a:ext cx="3931920" cy="914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4672" y="363016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Wellness kits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04672" y="4014216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care packages donated by local supporters.</a:t>
            </a:r>
            <a:endParaRPr lang="en-US" sz="115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355848"/>
            <a:ext cx="3931920" cy="1554480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355848"/>
            <a:ext cx="3931920" cy="914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10912" y="363016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advocacy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010912" y="4014216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Plain-language guidance on your rights as a cardholder.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ELIGIBILITY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can sign up</a:t>
            </a:r>
            <a:endParaRPr lang="en-US" sz="30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63040"/>
            <a:ext cx="5394960" cy="306324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1792224"/>
            <a:ext cx="274320" cy="274320"/>
          </a:xfrm>
          <a:prstGeom prst="ellipse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79222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234440" y="1737360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hold a current OMMA patient or caregiver license</a:t>
            </a:r>
            <a:endParaRPr lang="en-US" sz="1200" dirty="0"/>
          </a:p>
        </p:txBody>
      </p:sp>
      <p:sp>
        <p:nvSpPr>
          <p:cNvPr id="9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505456"/>
            <a:ext cx="274320" cy="274320"/>
          </a:xfrm>
          <a:prstGeom prst="ellipse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0545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234440" y="2450592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live in Oklahoma and are 18 or older (minors apply through a caregiver)</a:t>
            </a:r>
            <a:endParaRPr lang="en-US" sz="1200" dirty="0"/>
          </a:p>
        </p:txBody>
      </p:sp>
      <p:sp>
        <p:nvSpPr>
          <p:cNvPr id="12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218688"/>
            <a:ext cx="274320" cy="274320"/>
          </a:xfrm>
          <a:prstGeom prst="ellipse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2186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234440" y="3163824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cultivation isn't available to you — rental restrictions, no landlord permission, no secure enclosed space, or local rules</a:t>
            </a:r>
            <a:endParaRPr lang="en-US" sz="1200" dirty="0"/>
          </a:p>
        </p:txBody>
      </p:sp>
      <p:sp>
        <p:nvSpPr>
          <p:cNvPr id="15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931920"/>
            <a:ext cx="274320" cy="274320"/>
          </a:xfrm>
          <a:prstGeom prst="ellipse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9319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234440" y="3877056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agree to a short annual check-in so we can keep the program funded</a:t>
            </a:r>
            <a:endParaRPr lang="en-US" sz="1200" dirty="0"/>
          </a:p>
        </p:txBody>
      </p:sp>
      <p:pic>
        <p:nvPicPr>
          <p:cNvPr id="18" name="Image 0" descr="Illustration of a smiling patient holding a membership card"/>
          <p:cNvPicPr>
            <a:picLocks noChangeAspect="1"/>
          </p:cNvPicPr>
          <p:nvPr/>
        </p:nvPicPr>
        <p:blipFill>
          <a:blip r:embed="rId3"/>
          <a:srcRect t="5333" b="5333"/>
          <a:stretch/>
        </p:blipFill>
        <p:spPr>
          <a:xfrm>
            <a:off x="6309360" y="1463040"/>
            <a:ext cx="2286000" cy="3063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RULES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Oklahoma home-grow basics</a:t>
            </a:r>
            <a:endParaRPr lang="en-US" sz="3000" dirty="0"/>
          </a:p>
        </p:txBody>
      </p:sp>
      <p:sp>
        <p:nvSpPr>
          <p:cNvPr id="5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2560320" cy="16916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737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+ 6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731520" y="23317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Mature plants and seedlings allowed per licensed patient</a:t>
            </a:r>
            <a:endParaRPr lang="en-US" sz="1100" dirty="0"/>
          </a:p>
        </p:txBody>
      </p:sp>
      <p:sp>
        <p:nvSpPr>
          <p:cNvPr id="8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7560" y="1554480"/>
            <a:ext cx="2560320" cy="16916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20440" y="1737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Locked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3520440" y="23317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 must be enclosed, secured, and out of reach of minors</a:t>
            </a:r>
            <a:endParaRPr lang="en-US" sz="1100" dirty="0"/>
          </a:p>
        </p:txBody>
      </p:sp>
      <p:sp>
        <p:nvSpPr>
          <p:cNvPr id="11" name="Stat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6480" y="1554480"/>
            <a:ext cx="2560320" cy="169164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1737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6309360" y="233172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2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visible from any street or neighboring property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48640" y="356616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ordinances, landlord rules, and property setbacks vary by city — including limits near schools and other sensitive locations. Always confirm current requirements with OMMA or your municipality before you plant anything.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steps to enroll</a:t>
            </a:r>
            <a:endParaRPr lang="en-US" sz="3000" dirty="0"/>
          </a:p>
        </p:txBody>
      </p:sp>
      <p:sp>
        <p:nvSpPr>
          <p:cNvPr id="5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554480"/>
            <a:ext cx="1965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Step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1554480"/>
            <a:ext cx="1965960" cy="50292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7512" y="157276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67512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the form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7512" y="2578608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Name, contact, and your OMMA license number.</a:t>
            </a:r>
            <a:endParaRPr lang="en-US" sz="1050" dirty="0"/>
          </a:p>
        </p:txBody>
      </p:sp>
      <p:sp>
        <p:nvSpPr>
          <p:cNvPr id="10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24328" y="1554480"/>
            <a:ext cx="1965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tep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24328" y="1554480"/>
            <a:ext cx="1965960" cy="50292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88920" y="157276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788920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eligibility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788920" y="2578608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us why home growing isn't an option for you.</a:t>
            </a:r>
            <a:endParaRPr lang="en-US" sz="1050" dirty="0"/>
          </a:p>
        </p:txBody>
      </p:sp>
      <p:sp>
        <p:nvSpPr>
          <p:cNvPr id="15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5736" y="1554480"/>
            <a:ext cx="1965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Step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45736" y="1554480"/>
            <a:ext cx="1965960" cy="50292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10328" y="157276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910328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verified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910328" y="2578608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check your license status against the state registry.</a:t>
            </a:r>
            <a:endParaRPr lang="en-US" sz="1050" dirty="0"/>
          </a:p>
        </p:txBody>
      </p:sp>
      <p:sp>
        <p:nvSpPr>
          <p:cNvPr id="20" name="Step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7144" y="1554480"/>
            <a:ext cx="19659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1" name="Step head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7144" y="1554480"/>
            <a:ext cx="1965960" cy="50292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31736" y="157276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031736" y="2194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support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031736" y="2578608"/>
            <a:ext cx="1645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cards and care items are issued on a rolling basis.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02920" y="416052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up online, by phone, or in person at any participating community event.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C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IT'S FUNDED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4980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Neighbors funding neighbors</a:t>
            </a:r>
            <a:endParaRPr lang="en-US" sz="30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828800"/>
            <a:ext cx="2514600" cy="1737360"/>
          </a:xfrm>
          <a:prstGeom prst="rect">
            <a:avLst/>
          </a:prstGeom>
          <a:solidFill>
            <a:srgbClr val="1F1F1F"/>
          </a:solidFill>
          <a:ln w="12700">
            <a:solidFill>
              <a:srgbClr val="3A3A3A"/>
            </a:solidFill>
            <a:prstDash val="solid"/>
          </a:ln>
        </p:spPr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828800"/>
            <a:ext cx="2514600" cy="82296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20848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C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donations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49808" y="2606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 gifts from patients, families, and supporters.</a:t>
            </a:r>
            <a:endParaRPr lang="en-US" sz="11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9272" y="1828800"/>
            <a:ext cx="2514600" cy="1737360"/>
          </a:xfrm>
          <a:prstGeom prst="rect">
            <a:avLst/>
          </a:prstGeom>
          <a:solidFill>
            <a:srgbClr val="1F1F1F"/>
          </a:solidFill>
          <a:ln w="12700">
            <a:solidFill>
              <a:srgbClr val="3A3A3A"/>
            </a:solidFill>
            <a:prstDash val="solid"/>
          </a:ln>
        </p:spPr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9272" y="1828800"/>
            <a:ext cx="2514600" cy="82296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20440" y="20848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C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sponsors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20440" y="2606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Oklahoma businesses underwriting gift card batches.</a:t>
            </a:r>
            <a:endParaRPr lang="en-US" sz="110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9904" y="1828800"/>
            <a:ext cx="2514600" cy="1737360"/>
          </a:xfrm>
          <a:prstGeom prst="rect">
            <a:avLst/>
          </a:prstGeom>
          <a:solidFill>
            <a:srgbClr val="1F1F1F"/>
          </a:solidFill>
          <a:ln w="12700">
            <a:solidFill>
              <a:srgbClr val="3A3A3A"/>
            </a:solidFill>
            <a:prstDash val="solid"/>
          </a:ln>
        </p:spPr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89904" y="1828800"/>
            <a:ext cx="2514600" cy="82296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0848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C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Fundraising events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291072" y="2606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 drives that fund the next round of sign-ups.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3977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dollar donated goes back to patients as gift cards, renewal fees, or care items.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CHECKLIST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have ready</a:t>
            </a:r>
            <a:endParaRPr lang="en-US" sz="3000" dirty="0"/>
          </a:p>
        </p:txBody>
      </p:sp>
      <p:sp>
        <p:nvSpPr>
          <p:cNvPr id="5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4937760" cy="658368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82296" cy="65836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OMMA card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18288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photo or the license number printed on the front.</a:t>
            </a:r>
            <a:endParaRPr lang="en-US" sz="1050" dirty="0"/>
          </a:p>
        </p:txBody>
      </p:sp>
      <p:sp>
        <p:nvSpPr>
          <p:cNvPr id="9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86000"/>
            <a:ext cx="4937760" cy="658368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286000"/>
            <a:ext cx="82296" cy="65836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34086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 of Oklahoma residency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77240" y="26060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driver's license, utility bill, or lease.</a:t>
            </a:r>
            <a:endParaRPr lang="en-US" sz="1050" dirty="0"/>
          </a:p>
        </p:txBody>
      </p:sp>
      <p:sp>
        <p:nvSpPr>
          <p:cNvPr id="1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63240"/>
            <a:ext cx="4937760" cy="658368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63240"/>
            <a:ext cx="82296" cy="65836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1181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short statement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77240" y="33832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or two lines on why growing at home isn't possible.</a:t>
            </a:r>
            <a:endParaRPr lang="en-US" sz="1050" dirty="0"/>
          </a:p>
        </p:txBody>
      </p:sp>
      <p:sp>
        <p:nvSpPr>
          <p:cNvPr id="17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840480"/>
            <a:ext cx="4937760" cy="658368"/>
          </a:xfrm>
          <a:prstGeom prst="rect">
            <a:avLst/>
          </a:prstGeom>
          <a:solidFill>
            <a:srgbClr val="FFF8E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840480"/>
            <a:ext cx="82296" cy="658368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389534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Preferred contact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77240" y="4160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Email, text, or mail — however you'd like to hear back.</a:t>
            </a:r>
            <a:endParaRPr lang="en-US" sz="1050" dirty="0"/>
          </a:p>
        </p:txBody>
      </p:sp>
      <p:pic>
        <p:nvPicPr>
          <p:cNvPr id="21" name="Image 0" descr="Illustration of hands passing a gift card and a completed form"/>
          <p:cNvPicPr>
            <a:picLocks noChangeAspect="1"/>
          </p:cNvPicPr>
          <p:nvPr/>
        </p:nvPicPr>
        <p:blipFill>
          <a:blip r:embed="rId3"/>
          <a:srcRect l="81" r="81"/>
          <a:stretch/>
        </p:blipFill>
        <p:spPr>
          <a:xfrm>
            <a:off x="5760720" y="2057400"/>
            <a:ext cx="2834640" cy="18928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46304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8A6A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stay compliant</a:t>
            </a:r>
            <a:endParaRPr lang="en-US" sz="30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08760"/>
            <a:ext cx="82296" cy="137160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67335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cards and support only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22960" y="201168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program provides donated gift cards, fee assistance, and care items. It does not supply, sell, transfer, or gift cannabis products.</a:t>
            </a:r>
            <a:endParaRPr lang="en-US" sz="10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508760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508760"/>
            <a:ext cx="82296" cy="137160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0" y="1673352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Dispensaries stay the source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029200" y="201168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cannabis product must be purchased from a licensed Oklahoma dispensary, under current OMMA rules.</a:t>
            </a:r>
            <a:endParaRPr lang="en-US" sz="10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81528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081528"/>
            <a:ext cx="82296" cy="137160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2461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Licenses verified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22960" y="358444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Enrollment is limited to patients and caregivers with an active, verifiable state license.</a:t>
            </a:r>
            <a:endParaRPr lang="en-US" sz="105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081528"/>
            <a:ext cx="393192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8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081528"/>
            <a:ext cx="82296" cy="137160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0" y="32461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protected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5029200" y="3584448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information is used only to confirm eligibility and deliver support — never sold or shared.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48640" y="457200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7777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Informational only — not legal advice. Verify current requirements with OMMA or an attorney.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C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llustration of a smiling patient holding a membership card"/>
          <p:cNvPicPr>
            <a:picLocks noChangeAspect="1"/>
          </p:cNvPicPr>
          <p:nvPr/>
        </p:nvPicPr>
        <p:blipFill>
          <a:blip r:embed="rId3"/>
          <a:srcRect t="1923" b="1923"/>
          <a:stretch/>
        </p:blipFill>
        <p:spPr>
          <a:xfrm>
            <a:off x="0" y="0"/>
            <a:ext cx="3566160" cy="5143500"/>
          </a:xfrm>
          <a:prstGeom prst="rect">
            <a:avLst/>
          </a:prstGeom>
        </p:spPr>
      </p:pic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66160" y="0"/>
            <a:ext cx="5577840" cy="5143500"/>
          </a:xfrm>
          <a:prstGeom prst="rect">
            <a:avLst/>
          </a:prstGeom>
          <a:solidFill>
            <a:srgbClr val="FFC82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0" y="1051560"/>
            <a:ext cx="1005840" cy="82296"/>
          </a:xfrm>
          <a:prstGeom prst="rect">
            <a:avLst/>
          </a:prstGeom>
          <a:solidFill>
            <a:srgbClr val="1111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0" y="132588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up today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114800" y="214884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E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hold a card but can't grow at home, this program was built for you. Enrollment takes about five minutes.</a:t>
            </a:r>
            <a:endParaRPr lang="en-US" sz="1400" dirty="0"/>
          </a:p>
        </p:txBody>
      </p:sp>
      <p:sp>
        <p:nvSpPr>
          <p:cNvPr id="7" name="Contact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0" y="3108960"/>
            <a:ext cx="4480560" cy="1051560"/>
          </a:xfrm>
          <a:prstGeom prst="rect">
            <a:avLst/>
          </a:prstGeom>
          <a:solidFill>
            <a:srgbClr val="1111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43400" y="324612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C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Enroll online, by phone, or at any community event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DDDD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any team member to start your enrollment today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2026-08-11T06:04:47Z</dcterms:created>
  <dcterms:modified xsi:type="dcterms:W3CDTF">2026-09-04T03:36:48Z</dcterms:modified>
</cp:coreProperties>
</file>