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51_73B4E840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18"/>
  </p:notesMasterIdLst>
  <p:handoutMasterIdLst>
    <p:handoutMasterId r:id="rId19"/>
  </p:handoutMasterIdLst>
  <p:sldIdLst>
    <p:sldId id="334" r:id="rId5"/>
    <p:sldId id="316" r:id="rId6"/>
    <p:sldId id="337" r:id="rId7"/>
    <p:sldId id="343" r:id="rId8"/>
    <p:sldId id="342" r:id="rId9"/>
    <p:sldId id="336" r:id="rId10"/>
    <p:sldId id="324" r:id="rId11"/>
    <p:sldId id="346" r:id="rId12"/>
    <p:sldId id="328" r:id="rId13"/>
    <p:sldId id="345" r:id="rId14"/>
    <p:sldId id="331" r:id="rId15"/>
    <p:sldId id="347" r:id="rId16"/>
    <p:sldId id="34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E520E46B-14C2-B77F-FB2E-86B971402643}" name="john martin" initials="jm" userId="a801564417ac4d6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79AB44-D357-4480-8684-62FCB73BF035}" v="54" dt="2026-08-12T01:05:40.534"/>
  </p1510:revLst>
</p1510:revInfo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84967" autoAdjust="0"/>
  </p:normalViewPr>
  <p:slideViewPr>
    <p:cSldViewPr snapToGrid="0">
      <p:cViewPr>
        <p:scale>
          <a:sx n="100" d="100"/>
          <a:sy n="100" d="100"/>
        </p:scale>
        <p:origin x="-48" y="-446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martin" userId="a801564417ac4d6f" providerId="Windows Live" clId="Web-{F279AB44-D357-4480-8684-62FCB73BF035}"/>
    <pc:docChg chg="mod modSld">
      <pc:chgData name="john martin" userId="a801564417ac4d6f" providerId="Windows Live" clId="Web-{F279AB44-D357-4480-8684-62FCB73BF035}" dt="2026-08-12T01:05:40.534" v="57"/>
      <pc:docMkLst>
        <pc:docMk/>
      </pc:docMkLst>
      <pc:sldChg chg="addSp delSp modSp mod modClrScheme chgLayout">
        <pc:chgData name="john martin" userId="a801564417ac4d6f" providerId="Windows Live" clId="Web-{F279AB44-D357-4480-8684-62FCB73BF035}" dt="2026-08-12T01:01:59.359" v="35"/>
        <pc:sldMkLst>
          <pc:docMk/>
          <pc:sldMk cId="2955403071" sldId="334"/>
        </pc:sldMkLst>
        <pc:spChg chg="mod">
          <ac:chgData name="john martin" userId="a801564417ac4d6f" providerId="Windows Live" clId="Web-{F279AB44-D357-4480-8684-62FCB73BF035}" dt="2026-08-12T01:01:59.359" v="35"/>
          <ac:spMkLst>
            <pc:docMk/>
            <pc:sldMk cId="2955403071" sldId="334"/>
            <ac:spMk id="2" creationId="{C3A9968B-2619-4F71-AB00-4C493E120805}"/>
          </ac:spMkLst>
        </pc:spChg>
        <pc:spChg chg="add mod">
          <ac:chgData name="john martin" userId="a801564417ac4d6f" providerId="Windows Live" clId="Web-{F279AB44-D357-4480-8684-62FCB73BF035}" dt="2026-08-12T01:01:59.359" v="35"/>
          <ac:spMkLst>
            <pc:docMk/>
            <pc:sldMk cId="2955403071" sldId="334"/>
            <ac:spMk id="7" creationId="{890444AC-F501-7E2E-590D-FEC5EB5CDF99}"/>
          </ac:spMkLst>
        </pc:spChg>
        <pc:spChg chg="add del mod">
          <ac:chgData name="john martin" userId="a801564417ac4d6f" providerId="Windows Live" clId="Web-{F279AB44-D357-4480-8684-62FCB73BF035}" dt="2026-08-12T01:01:59.359" v="34"/>
          <ac:spMkLst>
            <pc:docMk/>
            <pc:sldMk cId="2955403071" sldId="334"/>
            <ac:spMk id="12" creationId="{F36B0092-FC22-4460-E43F-431A1A0E1AAD}"/>
          </ac:spMkLst>
        </pc:spChg>
        <pc:spChg chg="add mod">
          <ac:chgData name="john martin" userId="a801564417ac4d6f" providerId="Windows Live" clId="Web-{F279AB44-D357-4480-8684-62FCB73BF035}" dt="2026-08-12T01:01:59.359" v="35"/>
          <ac:spMkLst>
            <pc:docMk/>
            <pc:sldMk cId="2955403071" sldId="334"/>
            <ac:spMk id="14" creationId="{31E97F73-C2A9-7E4D-E0D2-A9B74E5D0C74}"/>
          </ac:spMkLst>
        </pc:spChg>
        <pc:spChg chg="add mod">
          <ac:chgData name="john martin" userId="a801564417ac4d6f" providerId="Windows Live" clId="Web-{F279AB44-D357-4480-8684-62FCB73BF035}" dt="2026-08-12T01:01:59.359" v="35"/>
          <ac:spMkLst>
            <pc:docMk/>
            <pc:sldMk cId="2955403071" sldId="334"/>
            <ac:spMk id="15" creationId="{785C19E6-5384-1E7D-89C6-3947C0D4F456}"/>
          </ac:spMkLst>
        </pc:spChg>
      </pc:sldChg>
      <pc:sldChg chg="addSp modSp mod modClrScheme chgLayout">
        <pc:chgData name="john martin" userId="a801564417ac4d6f" providerId="Windows Live" clId="Web-{F279AB44-D357-4480-8684-62FCB73BF035}" dt="2026-08-12T01:05:40.534" v="57"/>
        <pc:sldMkLst>
          <pc:docMk/>
          <pc:sldMk cId="1941235776" sldId="337"/>
        </pc:sldMkLst>
        <pc:spChg chg="mod">
          <ac:chgData name="john martin" userId="a801564417ac4d6f" providerId="Windows Live" clId="Web-{F279AB44-D357-4480-8684-62FCB73BF035}" dt="2026-08-12T01:04:13.831" v="55" actId="20577"/>
          <ac:spMkLst>
            <pc:docMk/>
            <pc:sldMk cId="1941235776" sldId="337"/>
            <ac:spMk id="2" creationId="{8695A271-8875-6BCE-0A4A-542683BB3917}"/>
          </ac:spMkLst>
        </pc:spChg>
        <pc:spChg chg="add mod">
          <ac:chgData name="john martin" userId="a801564417ac4d6f" providerId="Windows Live" clId="Web-{F279AB44-D357-4480-8684-62FCB73BF035}" dt="2026-08-12T01:05:40.534" v="57"/>
          <ac:spMkLst>
            <pc:docMk/>
            <pc:sldMk cId="1941235776" sldId="337"/>
            <ac:spMk id="12" creationId="{C38FA71D-67E6-656F-90D5-79EE6B839D91}"/>
          </ac:spMkLst>
        </pc:spChg>
        <pc:picChg chg="mod">
          <ac:chgData name="john martin" userId="a801564417ac4d6f" providerId="Windows Live" clId="Web-{F279AB44-D357-4480-8684-62FCB73BF035}" dt="2026-08-12T01:03:47.268" v="52"/>
          <ac:picMkLst>
            <pc:docMk/>
            <pc:sldMk cId="1941235776" sldId="337"/>
            <ac:picMk id="7" creationId="{DABEABE1-2983-8759-E3F7-CCC6330C6BA1}"/>
          </ac:picMkLst>
        </pc:picChg>
      </pc:sldChg>
    </pc:docChg>
  </pc:docChgLst>
</pc:chgInfo>
</file>

<file path=ppt/comments/modernComment_151_73B4E84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C0DC4E5-14A6-4316-9969-9508801603D9}" authorId="{E520E46B-14C2-B77F-FB2E-86B971402643}" created="2026-08-12T01:05:11.73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941235776" sldId="337"/>
      <ac:spMk id="12" creationId="{C38FA71D-67E6-656F-90D5-79EE6B839D91}"/>
    </ac:deMkLst>
    <p188:txBody>
      <a:bodyPr/>
      <a:lstStyle/>
      <a:p>
        <a:r>
          <a:rPr lang="en-US"/>
          <a:t>cant grow finacialy or spirtualy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8/11/2026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8/11/2026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96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3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487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76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10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547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0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3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230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67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0596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64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912362-D30D-7B0B-BA94-0993B1EBC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1280160"/>
          </a:xfrm>
        </p:spPr>
        <p:txBody>
          <a:bodyPr lIns="0" tIns="0" rIns="0" bIns="0" anchor="b" anchorCtr="0"/>
          <a:lstStyle>
            <a:lvl1pPr>
              <a:defRPr sz="4000" b="1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60" y="2103119"/>
            <a:ext cx="10087699" cy="4114800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50971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B2B208-F5B9-0151-C982-A389CB0B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EEA6CA-DE1E-18ED-E69E-54A1372F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 i="0" cap="all" spc="100" baseline="0"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01" r:id="rId7"/>
    <p:sldLayoutId id="2147483721" r:id="rId8"/>
    <p:sldLayoutId id="2147483720" r:id="rId9"/>
    <p:sldLayoutId id="2147483730" r:id="rId10"/>
    <p:sldLayoutId id="2147483722" r:id="rId11"/>
    <p:sldLayoutId id="2147483698" r:id="rId12"/>
    <p:sldLayoutId id="2147483732" r:id="rId13"/>
    <p:sldLayoutId id="2147483702" r:id="rId14"/>
    <p:sldLayoutId id="2147483703" r:id="rId15"/>
  </p:sldLayoutIdLs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1_73B4E84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anchor="ctr">
            <a:normAutofit/>
          </a:bodyPr>
          <a:lstStyle/>
          <a:p>
            <a:r>
              <a:rPr lang="en-US"/>
              <a:t>Free toys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85C19E6-5384-1E7D-89C6-3947C0D4F45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279526" y="1533524"/>
            <a:ext cx="4663440" cy="189547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90444AC-F501-7E2E-590D-FEC5EB5CDF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80160" y="3482974"/>
            <a:ext cx="4663440" cy="1190033"/>
          </a:xfrm>
        </p:spPr>
        <p:txBody>
          <a:bodyPr anchor="t">
            <a:normAutofit/>
          </a:bodyPr>
          <a:lstStyle/>
          <a:p>
            <a:r>
              <a:rPr lang="en-US"/>
              <a:t>Cannabis card holders only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31E97F73-C2A9-7E4D-E0D2-A9B74E5D0C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80160" y="4692058"/>
            <a:ext cx="4663440" cy="158491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0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43DF-1FE9-01BE-435F-1729F4AB3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6" name="Picture Placeholder 5" descr="Mountains at sunset">
            <a:extLst>
              <a:ext uri="{FF2B5EF4-FFF2-40B4-BE49-F238E27FC236}">
                <a16:creationId xmlns:a16="http://schemas.microsoft.com/office/drawing/2014/main" id="{B520C53E-8329-74AB-5229-BCDE630B2E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21" b="21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F7377-87AF-3A8C-539C-8A9651F5DA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Topic one</a:t>
            </a:r>
          </a:p>
          <a:p>
            <a:r>
              <a:rPr lang="en-US" dirty="0"/>
              <a:t>	Topic two</a:t>
            </a:r>
          </a:p>
          <a:p>
            <a:r>
              <a:rPr lang="en-US" dirty="0"/>
              <a:t>Topic three</a:t>
            </a:r>
          </a:p>
          <a:p>
            <a:r>
              <a:rPr lang="en-US" dirty="0"/>
              <a:t>Topic four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812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5A271-8875-6BCE-0A4A-542683BB3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anchor="ctr">
            <a:normAutofit/>
          </a:bodyPr>
          <a:lstStyle/>
          <a:p>
            <a:r>
              <a:rPr lang="en-US"/>
              <a:t>Omma cardholder  </a:t>
            </a:r>
            <a:br>
              <a:rPr lang="en-US" dirty="0"/>
            </a:br>
            <a:r>
              <a:rPr lang="en-US"/>
              <a:t>toy </a:t>
            </a:r>
            <a:r>
              <a:rPr lang="en-US" dirty="0"/>
              <a:t>drive.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8FA71D-67E6-656F-90D5-79EE6B839D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  <a:prstGeom prst="flowChartConnector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Placeholder 8" descr="Woman sleeping with child">
            <a:extLst>
              <a:ext uri="{FF2B5EF4-FFF2-40B4-BE49-F238E27FC236}">
                <a16:creationId xmlns:a16="http://schemas.microsoft.com/office/drawing/2014/main" id="{DABEABE1-2983-8759-E3F7-CCC6330C6B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11277" r="5365" b="-1"/>
          <a:stretch>
            <a:fillRect/>
          </a:stretch>
        </p:blipFill>
        <p:spPr>
          <a:xfrm>
            <a:off x="6695553" y="301752"/>
            <a:ext cx="5221224" cy="6263640"/>
          </a:xfrm>
          <a:noFill/>
        </p:spPr>
      </p:pic>
    </p:spTree>
    <p:extLst>
      <p:ext uri="{BB962C8B-B14F-4D97-AF65-F5344CB8AC3E}">
        <p14:creationId xmlns:p14="http://schemas.microsoft.com/office/powerpoint/2010/main" val="194123577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68171-F501-5EC9-8849-5D0FE73AE0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Overcoming nervousness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A9D03-6CF8-D31E-2E06-88AEBCEF7D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Confidence-building strategies</a:t>
            </a:r>
          </a:p>
        </p:txBody>
      </p:sp>
      <p:pic>
        <p:nvPicPr>
          <p:cNvPr id="6" name="Picture Placeholder 21" descr="Mountains under near dusk sky">
            <a:extLst>
              <a:ext uri="{FF2B5EF4-FFF2-40B4-BE49-F238E27FC236}">
                <a16:creationId xmlns:a16="http://schemas.microsoft.com/office/drawing/2014/main" id="{56606EF5-1CC7-5421-5CF4-C03704056C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6939" r="16939"/>
          <a:stretch/>
        </p:blipFill>
        <p:spPr/>
      </p:pic>
    </p:spTree>
    <p:extLst>
      <p:ext uri="{BB962C8B-B14F-4D97-AF65-F5344CB8AC3E}">
        <p14:creationId xmlns:p14="http://schemas.microsoft.com/office/powerpoint/2010/main" val="3962753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64C0E11-7DE4-D558-C3EF-9B3C7A9BF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the audience</a:t>
            </a:r>
          </a:p>
        </p:txBody>
      </p:sp>
      <p:pic>
        <p:nvPicPr>
          <p:cNvPr id="13" name="Picture Placeholder 12" descr="A mountain range with snow">
            <a:extLst>
              <a:ext uri="{FF2B5EF4-FFF2-40B4-BE49-F238E27FC236}">
                <a16:creationId xmlns:a16="http://schemas.microsoft.com/office/drawing/2014/main" id="{06CC7187-0D55-8D17-DB17-83EAB1EF8D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/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18541-7290-F1A9-2357-CA26E074E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eye contact with your audience to create a sense of intimacy and involvement</a:t>
            </a:r>
          </a:p>
          <a:p>
            <a:r>
              <a:rPr lang="en-US" dirty="0"/>
              <a:t>Weave relatable stories into your presentation using narratives that make your message memorable and impactful</a:t>
            </a:r>
          </a:p>
          <a:p>
            <a:r>
              <a:rPr lang="en-US" dirty="0"/>
              <a:t>Encourage questions and provide thoughtful responses to enhance audience participation</a:t>
            </a:r>
          </a:p>
          <a:p>
            <a:r>
              <a:rPr lang="en-US" dirty="0"/>
              <a:t>Use live polls or surveys to gather audience opinions, promoting engagement and making sure the audience feel involved</a:t>
            </a:r>
          </a:p>
        </p:txBody>
      </p:sp>
    </p:spTree>
    <p:extLst>
      <p:ext uri="{BB962C8B-B14F-4D97-AF65-F5344CB8AC3E}">
        <p14:creationId xmlns:p14="http://schemas.microsoft.com/office/powerpoint/2010/main" val="1450287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698432-2D58-D940-A0AE-7748E2A487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Selecting visual aids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780BDD-62B7-3E51-C2DE-09259F62CC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Enhancing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3749168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FDAA-00CD-846E-A576-B59DFA73F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685800"/>
            <a:ext cx="9137012" cy="1280160"/>
          </a:xfrm>
        </p:spPr>
        <p:txBody>
          <a:bodyPr/>
          <a:lstStyle/>
          <a:p>
            <a:r>
              <a:rPr lang="en-US" dirty="0"/>
              <a:t>Effective delivery techniques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B3B4A-6ED2-64D9-BEC7-1B6C66971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2327440"/>
            <a:ext cx="4846320" cy="4040574"/>
          </a:xfrm>
        </p:spPr>
        <p:txBody>
          <a:bodyPr/>
          <a:lstStyle/>
          <a:p>
            <a:r>
              <a:rPr lang="en-US" dirty="0"/>
              <a:t>This is a powerful tool in public speaking. It involves varying pitch, tone, and volume to convey emotion, emphasize points, and maintain interest. </a:t>
            </a:r>
          </a:p>
          <a:p>
            <a:pPr lvl="1"/>
            <a:r>
              <a:rPr lang="en-US" dirty="0"/>
              <a:t>Pitch variation</a:t>
            </a:r>
          </a:p>
          <a:p>
            <a:pPr lvl="1"/>
            <a:r>
              <a:rPr lang="en-US" dirty="0"/>
              <a:t>Tone inflection</a:t>
            </a:r>
          </a:p>
          <a:p>
            <a:pPr lvl="1"/>
            <a:r>
              <a:rPr lang="en-US" dirty="0"/>
              <a:t>Volume control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FF1654-306D-262A-D360-5E5C2E6B3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3402" y="2327441"/>
            <a:ext cx="4846320" cy="4040574"/>
          </a:xfrm>
        </p:spPr>
        <p:txBody>
          <a:bodyPr/>
          <a:lstStyle/>
          <a:p>
            <a:r>
              <a:rPr lang="en-US" dirty="0"/>
              <a:t>Effective body language enhances your message, making it more impactful and memorable.</a:t>
            </a:r>
          </a:p>
          <a:p>
            <a:pPr lvl="1"/>
            <a:r>
              <a:rPr lang="en-US" dirty="0"/>
              <a:t>Meaningful eye contact</a:t>
            </a:r>
          </a:p>
          <a:p>
            <a:pPr lvl="1"/>
            <a:r>
              <a:rPr lang="en-US" dirty="0"/>
              <a:t>Purposeful gestures</a:t>
            </a:r>
          </a:p>
          <a:p>
            <a:pPr lvl="1"/>
            <a:r>
              <a:rPr lang="en-US" dirty="0"/>
              <a:t>Maintain good posture</a:t>
            </a:r>
          </a:p>
          <a:p>
            <a:pPr lvl="1"/>
            <a:r>
              <a:rPr lang="en-US" dirty="0"/>
              <a:t>Control your expressions</a:t>
            </a:r>
          </a:p>
        </p:txBody>
      </p:sp>
    </p:spTree>
    <p:extLst>
      <p:ext uri="{BB962C8B-B14F-4D97-AF65-F5344CB8AC3E}">
        <p14:creationId xmlns:p14="http://schemas.microsoft.com/office/powerpoint/2010/main" val="2102816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E24D3-07BE-C483-3F42-95EEE833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Navigating Q&amp;A sessions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9EFE5C42-059F-482E-C029-E8FA5107EED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Know your material in advance</a:t>
            </a:r>
          </a:p>
          <a:p>
            <a:r>
              <a:rPr lang="en-US" dirty="0"/>
              <a:t>Anticipate common questions</a:t>
            </a:r>
          </a:p>
          <a:p>
            <a:r>
              <a:rPr lang="en-US" dirty="0"/>
              <a:t>Rehearse your responses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8FD192-492A-A40D-E86A-BABC77587C8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Maintaining composure during the Q&amp;A session is essential for projecting confidence and authority. Consider the following tips for staying composed: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62FCA4D-7EEE-9E3D-F691-FEFB5FB337E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Stay calm</a:t>
            </a:r>
          </a:p>
          <a:p>
            <a:r>
              <a:rPr lang="en-US" dirty="0"/>
              <a:t>Actively listen</a:t>
            </a:r>
          </a:p>
          <a:p>
            <a:r>
              <a:rPr lang="en-US" dirty="0"/>
              <a:t>Pause and reflect</a:t>
            </a:r>
          </a:p>
          <a:p>
            <a:r>
              <a:rPr lang="en-US" dirty="0"/>
              <a:t>Maintain eye contact</a:t>
            </a:r>
          </a:p>
        </p:txBody>
      </p:sp>
    </p:spTree>
    <p:extLst>
      <p:ext uri="{BB962C8B-B14F-4D97-AF65-F5344CB8AC3E}">
        <p14:creationId xmlns:p14="http://schemas.microsoft.com/office/powerpoint/2010/main" val="719664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47ABD4-990A-BAC8-69FC-AF4C84F3A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/>
          <a:lstStyle/>
          <a:p>
            <a:r>
              <a:rPr lang="en-US" dirty="0"/>
              <a:t>Speaking impact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E6A21B-7748-174B-D77E-8EE0B288C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/>
          <a:lstStyle/>
          <a:p>
            <a:r>
              <a:rPr lang="en-US" dirty="0"/>
              <a:t>Your ability to communicate effectively will leave a lasting impact on your audience</a:t>
            </a:r>
          </a:p>
          <a:p>
            <a:r>
              <a:rPr lang="en-US" dirty="0"/>
              <a:t>Effectively communicating involves not only delivering a message but also resonating with the experiences, values, and emotions of those listening </a:t>
            </a:r>
          </a:p>
        </p:txBody>
      </p:sp>
      <p:pic>
        <p:nvPicPr>
          <p:cNvPr id="6" name="Picture Placeholder 21" descr="Mountains under near dusk sky">
            <a:extLst>
              <a:ext uri="{FF2B5EF4-FFF2-40B4-BE49-F238E27FC236}">
                <a16:creationId xmlns:a16="http://schemas.microsoft.com/office/drawing/2014/main" id="{1472EB4E-1296-AC66-19FA-B01BB8D8A5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2444" r="22444"/>
          <a:stretch/>
        </p:blipFill>
        <p:spPr>
          <a:xfrm>
            <a:off x="6695553" y="301752"/>
            <a:ext cx="5221224" cy="6263640"/>
          </a:xfrm>
        </p:spPr>
      </p:pic>
    </p:spTree>
    <p:extLst>
      <p:ext uri="{BB962C8B-B14F-4D97-AF65-F5344CB8AC3E}">
        <p14:creationId xmlns:p14="http://schemas.microsoft.com/office/powerpoint/2010/main" val="363811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7B8245B-90F5-42D5-BB2F-B23140DB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delivery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7262961-9495-E252-E690-1E733A8CC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to infuse energy into your delivery to leave a lasting impression</a:t>
            </a:r>
          </a:p>
          <a:p>
            <a:r>
              <a:rPr lang="en-US" dirty="0"/>
              <a:t>One of the goals of effective communication is to motivate your audience</a:t>
            </a:r>
          </a:p>
        </p:txBody>
      </p:sp>
      <p:graphicFrame>
        <p:nvGraphicFramePr>
          <p:cNvPr id="6" name="Table Placeholder 2">
            <a:extLst>
              <a:ext uri="{FF2B5EF4-FFF2-40B4-BE49-F238E27FC236}">
                <a16:creationId xmlns:a16="http://schemas.microsoft.com/office/drawing/2014/main" id="{6AF13B15-615A-B282-84CE-BCE3A52AFAF2}"/>
              </a:ext>
            </a:extLst>
          </p:cNvPr>
          <p:cNvGraphicFramePr>
            <a:graphicFrameLocks noGrp="1"/>
          </p:cNvGraphicFramePr>
          <p:nvPr>
            <p:ph idx="21"/>
            <p:extLst>
              <p:ext uri="{D42A27DB-BD31-4B8C-83A1-F6EECF244321}">
                <p14:modId xmlns:p14="http://schemas.microsoft.com/office/powerpoint/2010/main" val="540832049"/>
              </p:ext>
            </p:extLst>
          </p:nvPr>
        </p:nvGraphicFramePr>
        <p:xfrm>
          <a:off x="1279525" y="3017838"/>
          <a:ext cx="10374792" cy="338613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593698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2593698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  <a:gridCol w="2593698">
                  <a:extLst>
                    <a:ext uri="{9D8B030D-6E8A-4147-A177-3AD203B41FA5}">
                      <a16:colId xmlns:a16="http://schemas.microsoft.com/office/drawing/2014/main" val="3119692462"/>
                    </a:ext>
                  </a:extLst>
                </a:gridCol>
                <a:gridCol w="2593698">
                  <a:extLst>
                    <a:ext uri="{9D8B030D-6E8A-4147-A177-3AD203B41FA5}">
                      <a16:colId xmlns:a16="http://schemas.microsoft.com/office/drawing/2014/main" val="3472639139"/>
                    </a:ext>
                  </a:extLst>
                </a:gridCol>
              </a:tblGrid>
              <a:tr h="5217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Metric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Measurement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Target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Actual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Audience attendance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of attendees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Engagement duration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Minutes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Q&amp;A interaction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of questions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5217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Positive feedback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77718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Rate of information retention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58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B4A8555D-2DFF-E6D8-3698-67C06B77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/>
          <a:lstStyle/>
          <a:p>
            <a:r>
              <a:rPr lang="en-US" dirty="0"/>
              <a:t>Final tips &amp; takeaways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16BFA7C-979F-1D5E-79D4-DEEC56EBE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685800"/>
            <a:ext cx="4937760" cy="4023360"/>
          </a:xfrm>
        </p:spPr>
        <p:txBody>
          <a:bodyPr/>
          <a:lstStyle/>
          <a:p>
            <a:r>
              <a:rPr lang="en-US" dirty="0"/>
              <a:t>Consistent rehearsal</a:t>
            </a:r>
          </a:p>
          <a:p>
            <a:pPr lvl="1"/>
            <a:r>
              <a:rPr lang="en-US" dirty="0"/>
              <a:t>Strengthen your familiarity</a:t>
            </a:r>
          </a:p>
          <a:p>
            <a:r>
              <a:rPr lang="en-US" dirty="0"/>
              <a:t>Refine delivery style</a:t>
            </a:r>
          </a:p>
          <a:p>
            <a:pPr lvl="1"/>
            <a:r>
              <a:rPr lang="en-US" dirty="0"/>
              <a:t>Pacing, tone, and emphasis</a:t>
            </a:r>
          </a:p>
          <a:p>
            <a:r>
              <a:rPr lang="en-US" dirty="0"/>
              <a:t>Timing and transitions</a:t>
            </a:r>
          </a:p>
          <a:p>
            <a:pPr lvl="1"/>
            <a:r>
              <a:rPr lang="en-US" dirty="0"/>
              <a:t>Aim for seamless, professional delivery</a:t>
            </a:r>
          </a:p>
          <a:p>
            <a:r>
              <a:rPr lang="en-US" dirty="0"/>
              <a:t>Practice audience</a:t>
            </a:r>
          </a:p>
          <a:p>
            <a:pPr lvl="1"/>
            <a:r>
              <a:rPr lang="en-US" dirty="0"/>
              <a:t>Enlist colleagues to listen &amp; provide feedback</a:t>
            </a:r>
          </a:p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E42FE3-72C0-8885-D01D-FC08E0DEC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04755" y="685800"/>
            <a:ext cx="4937760" cy="4023360"/>
          </a:xfrm>
        </p:spPr>
        <p:txBody>
          <a:bodyPr>
            <a:normAutofit/>
          </a:bodyPr>
          <a:lstStyle/>
          <a:p>
            <a:r>
              <a:rPr lang="en-US" dirty="0"/>
              <a:t>Seek feedback</a:t>
            </a:r>
          </a:p>
          <a:p>
            <a:r>
              <a:rPr lang="en-US" dirty="0"/>
              <a:t>Reflect on performance</a:t>
            </a:r>
          </a:p>
          <a:p>
            <a:r>
              <a:rPr lang="en-US" dirty="0"/>
              <a:t>Explore new techniques</a:t>
            </a:r>
          </a:p>
          <a:p>
            <a:r>
              <a:rPr lang="en-US" dirty="0"/>
              <a:t>Set personal goals</a:t>
            </a:r>
          </a:p>
          <a:p>
            <a:r>
              <a:rPr lang="en-US" dirty="0"/>
              <a:t>Iterate and adapt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950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4923D-C618-15EF-E1D7-7C1B0DBB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640080"/>
            <a:ext cx="10087699" cy="1280160"/>
          </a:xfrm>
        </p:spPr>
        <p:txBody>
          <a:bodyPr anchor="b" anchorCtr="0"/>
          <a:lstStyle/>
          <a:p>
            <a:r>
              <a:rPr lang="en-US" dirty="0"/>
              <a:t>Speaking engagement metrics</a:t>
            </a:r>
          </a:p>
        </p:txBody>
      </p:sp>
      <p:graphicFrame>
        <p:nvGraphicFramePr>
          <p:cNvPr id="6" name="Table Placeholder 3">
            <a:extLst>
              <a:ext uri="{FF2B5EF4-FFF2-40B4-BE49-F238E27FC236}">
                <a16:creationId xmlns:a16="http://schemas.microsoft.com/office/drawing/2014/main" id="{8B2437E8-72AB-C7C2-6EC7-E8366A2C8D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316456"/>
              </p:ext>
            </p:extLst>
          </p:nvPr>
        </p:nvGraphicFramePr>
        <p:xfrm>
          <a:off x="1279525" y="2103438"/>
          <a:ext cx="10387544" cy="404029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596886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2596886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  <a:gridCol w="2596886">
                  <a:extLst>
                    <a:ext uri="{9D8B030D-6E8A-4147-A177-3AD203B41FA5}">
                      <a16:colId xmlns:a16="http://schemas.microsoft.com/office/drawing/2014/main" val="4277526474"/>
                    </a:ext>
                  </a:extLst>
                </a:gridCol>
                <a:gridCol w="2596886">
                  <a:extLst>
                    <a:ext uri="{9D8B030D-6E8A-4147-A177-3AD203B41FA5}">
                      <a16:colId xmlns:a16="http://schemas.microsoft.com/office/drawing/2014/main" val="2438884888"/>
                    </a:ext>
                  </a:extLst>
                </a:gridCol>
              </a:tblGrid>
              <a:tr h="66856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Impact factor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Measurement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Target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Achieved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66856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Audience interaction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66856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Knowledge retention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26418"/>
                  </a:ext>
                </a:extLst>
              </a:tr>
              <a:tr h="68301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Post-presentation surveys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 rating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2482967"/>
                  </a:ext>
                </a:extLst>
              </a:tr>
              <a:tr h="66856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Referral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251906"/>
                  </a:ext>
                </a:extLst>
              </a:tr>
              <a:tr h="68301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Collaboration opportunities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of opportunities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8537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351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5D893-E98A-260A-9EC4-B9365E533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5" name="Picture Placeholder 14" descr="Mountains under near dusk sky">
            <a:extLst>
              <a:ext uri="{FF2B5EF4-FFF2-40B4-BE49-F238E27FC236}">
                <a16:creationId xmlns:a16="http://schemas.microsoft.com/office/drawing/2014/main" id="{DE72DC91-8DC9-B68C-C1D3-8F5273481A7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13191" r="13191"/>
          <a:stretch/>
        </p:blipFill>
        <p:spPr>
          <a:xfrm>
            <a:off x="1371606" y="3205313"/>
            <a:ext cx="3043077" cy="3043083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0D88C-5989-4007-4953-F54A4A34B7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0609" y="3127248"/>
            <a:ext cx="6117381" cy="3017520"/>
          </a:xfrm>
        </p:spPr>
        <p:txBody>
          <a:bodyPr/>
          <a:lstStyle/>
          <a:p>
            <a:r>
              <a:rPr lang="en-US" dirty="0"/>
              <a:t>Brita Tamm</a:t>
            </a:r>
          </a:p>
          <a:p>
            <a:r>
              <a:rPr lang="en-US" dirty="0"/>
              <a:t>502-555-0152</a:t>
            </a:r>
          </a:p>
          <a:p>
            <a:r>
              <a:rPr lang="en-US" dirty="0"/>
              <a:t>brita@firstupconsultants.com</a:t>
            </a:r>
          </a:p>
          <a:p>
            <a:r>
              <a:rPr lang="en-US" dirty="0"/>
              <a:t>www.firstupconsultants.com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49180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axy presentation_Win32_SL_V16" id="{36B34AD0-AFC2-468E-8620-6CFD159B149F}" vid="{ACCF8893-1A0E-437D-A612-1659D305EA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544979-59F0-4F8D-AA35-90255837C7E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B16729F-0CF3-48D0-9AFD-AAAEB43092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DFB26C-8E2C-4C64-B21C-909AD1AA2D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418</Words>
  <Application>Microsoft Office PowerPoint</Application>
  <PresentationFormat>Widescreen</PresentationFormat>
  <Paragraphs>122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GradientVTI</vt:lpstr>
      <vt:lpstr>Free toys</vt:lpstr>
      <vt:lpstr>Agenda</vt:lpstr>
      <vt:lpstr>Omma cardholder   toy drive.</vt:lpstr>
      <vt:lpstr>Overcoming nervousness</vt:lpstr>
      <vt:lpstr>Engaging the audience</vt:lpstr>
      <vt:lpstr>Selecting visual aids</vt:lpstr>
      <vt:lpstr>Effective delivery techniques</vt:lpstr>
      <vt:lpstr>Navigating Q&amp;A sessions</vt:lpstr>
      <vt:lpstr>Speaking impact</vt:lpstr>
      <vt:lpstr>Dynamic delivery</vt:lpstr>
      <vt:lpstr>Final tips &amp; takeaways</vt:lpstr>
      <vt:lpstr>Speaking engagement metrics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28</cp:revision>
  <dcterms:created xsi:type="dcterms:W3CDTF">2026-08-12T00:59:24Z</dcterms:created>
  <dcterms:modified xsi:type="dcterms:W3CDTF">2026-08-12T01:05:40Z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